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5" r:id="rId6"/>
    <p:sldId id="259" r:id="rId7"/>
    <p:sldId id="301" r:id="rId8"/>
    <p:sldId id="302" r:id="rId9"/>
    <p:sldId id="288" r:id="rId10"/>
    <p:sldId id="278" r:id="rId11"/>
    <p:sldId id="294" r:id="rId12"/>
    <p:sldId id="297" r:id="rId13"/>
    <p:sldId id="298" r:id="rId14"/>
    <p:sldId id="299" r:id="rId15"/>
    <p:sldId id="29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02" autoAdjust="0"/>
    <p:restoredTop sz="94674"/>
  </p:normalViewPr>
  <p:slideViewPr>
    <p:cSldViewPr snapToGrid="0" snapToObjects="1">
      <p:cViewPr varScale="1">
        <p:scale>
          <a:sx n="124" d="100"/>
          <a:sy n="124" d="100"/>
        </p:scale>
        <p:origin x="872"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139299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239036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87547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403541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61070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Date Placeholder 4"/>
          <p:cNvSpPr>
            <a:spLocks noGrp="1"/>
          </p:cNvSpPr>
          <p:nvPr>
            <p:ph type="dt" sz="half" idx="10"/>
          </p:nvPr>
        </p:nvSpPr>
        <p:spPr/>
        <p:txBody>
          <a:bodyPr/>
          <a:lstStyle/>
          <a:p>
            <a:fld id="{5814B29C-9D1F-3D43-9B6D-1D140C974B20}"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90863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6"/>
          <p:cNvSpPr>
            <a:spLocks noGrp="1"/>
          </p:cNvSpPr>
          <p:nvPr>
            <p:ph type="dt" sz="half" idx="10"/>
          </p:nvPr>
        </p:nvSpPr>
        <p:spPr/>
        <p:txBody>
          <a:bodyPr/>
          <a:lstStyle/>
          <a:p>
            <a:fld id="{5814B29C-9D1F-3D43-9B6D-1D140C974B20}" type="datetimeFigureOut">
              <a:rPr lang="en-US" smtClean="0"/>
              <a:t>12/13/17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4946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5814B29C-9D1F-3D43-9B6D-1D140C974B20}" type="datetimeFigureOut">
              <a:rPr lang="en-US" smtClean="0"/>
              <a:t>12/13/17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259529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4B29C-9D1F-3D43-9B6D-1D140C974B20}" type="datetimeFigureOut">
              <a:rPr lang="en-US" smtClean="0"/>
              <a:t>12/13/17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59065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814B29C-9D1F-3D43-9B6D-1D140C974B20}"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817868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814B29C-9D1F-3D43-9B6D-1D140C974B20}"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1024570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4B29C-9D1F-3D43-9B6D-1D140C974B20}" type="datetimeFigureOut">
              <a:rPr lang="en-US" smtClean="0"/>
              <a:t>12/13/17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2AA20-3C7A-5C4F-899D-B6C6F202926B}" type="slidenum">
              <a:rPr lang="en-US" smtClean="0"/>
              <a:t>‹nr.›</a:t>
            </a:fld>
            <a:endParaRPr lang="en-US"/>
          </a:p>
        </p:txBody>
      </p:sp>
    </p:spTree>
    <p:extLst>
      <p:ext uri="{BB962C8B-B14F-4D97-AF65-F5344CB8AC3E}">
        <p14:creationId xmlns:p14="http://schemas.microsoft.com/office/powerpoint/2010/main" val="3495928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hyperlink" Target="mailto:segers@groenwelle.nl" TargetMode="External"/><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hyperlink" Target="http://www.wikiwijs.n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67635"/>
            <a:ext cx="9144000" cy="359036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25492" y="3791645"/>
            <a:ext cx="353906" cy="307340"/>
          </a:xfrm>
          <a:prstGeom prst="rect">
            <a:avLst/>
          </a:prstGeom>
        </p:spPr>
      </p:pic>
      <p:sp>
        <p:nvSpPr>
          <p:cNvPr id="6" name="TextBox 5"/>
          <p:cNvSpPr txBox="1"/>
          <p:nvPr/>
        </p:nvSpPr>
        <p:spPr>
          <a:xfrm>
            <a:off x="1356115" y="3814491"/>
            <a:ext cx="4006646" cy="307777"/>
          </a:xfrm>
          <a:prstGeom prst="rect">
            <a:avLst/>
          </a:prstGeom>
          <a:noFill/>
        </p:spPr>
        <p:txBody>
          <a:bodyPr wrap="square" rtlCol="0">
            <a:spAutoFit/>
          </a:bodyPr>
          <a:lstStyle/>
          <a:p>
            <a:r>
              <a:rPr lang="en-US" sz="1400" b="1" dirty="0" err="1" smtClean="0">
                <a:latin typeface="Arial"/>
                <a:cs typeface="Arial"/>
              </a:rPr>
              <a:t>Plantenteelt</a:t>
            </a:r>
            <a:r>
              <a:rPr lang="en-US" sz="1400" b="1" dirty="0" smtClean="0">
                <a:latin typeface="Arial"/>
                <a:cs typeface="Arial"/>
              </a:rPr>
              <a:t> </a:t>
            </a:r>
            <a:r>
              <a:rPr lang="en-US" sz="1400" b="1" dirty="0" err="1" smtClean="0">
                <a:latin typeface="Arial"/>
                <a:cs typeface="Arial"/>
              </a:rPr>
              <a:t>vakdag</a:t>
            </a:r>
            <a:r>
              <a:rPr lang="en-US" sz="1400" b="1" dirty="0" smtClean="0">
                <a:latin typeface="Arial"/>
                <a:cs typeface="Arial"/>
              </a:rPr>
              <a:t>, </a:t>
            </a:r>
            <a:r>
              <a:rPr lang="en-US" sz="1400" b="1" dirty="0" err="1" smtClean="0">
                <a:latin typeface="Arial"/>
                <a:cs typeface="Arial"/>
              </a:rPr>
              <a:t>glasteelt</a:t>
            </a:r>
            <a:endParaRPr lang="en-US" sz="1400" b="1" dirty="0">
              <a:latin typeface="Arial"/>
              <a:cs typeface="Arial"/>
            </a:endParaRPr>
          </a:p>
        </p:txBody>
      </p:sp>
      <p:pic>
        <p:nvPicPr>
          <p:cNvPr id="7" name="Picture 6" descr="GroeneWelle_corporate_CMY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775" y="678550"/>
            <a:ext cx="7095613" cy="2589085"/>
          </a:xfrm>
          <a:prstGeom prst="rect">
            <a:avLst/>
          </a:prstGeom>
        </p:spPr>
      </p:pic>
      <p:pic>
        <p:nvPicPr>
          <p:cNvPr id="9" name="Afbeelding 8"/>
          <p:cNvPicPr>
            <a:picLocks noChangeAspect="1"/>
          </p:cNvPicPr>
          <p:nvPr/>
        </p:nvPicPr>
        <p:blipFill>
          <a:blip r:embed="rId5"/>
          <a:stretch>
            <a:fillRect/>
          </a:stretch>
        </p:blipFill>
        <p:spPr>
          <a:xfrm>
            <a:off x="1048774" y="4166787"/>
            <a:ext cx="1524000" cy="1724025"/>
          </a:xfrm>
          <a:prstGeom prst="rect">
            <a:avLst/>
          </a:prstGeom>
        </p:spPr>
      </p:pic>
      <p:pic>
        <p:nvPicPr>
          <p:cNvPr id="3" name="Afbeelding 2"/>
          <p:cNvPicPr>
            <a:picLocks noChangeAspect="1"/>
          </p:cNvPicPr>
          <p:nvPr/>
        </p:nvPicPr>
        <p:blipFill>
          <a:blip r:embed="rId6"/>
          <a:stretch>
            <a:fillRect/>
          </a:stretch>
        </p:blipFill>
        <p:spPr>
          <a:xfrm>
            <a:off x="6427777" y="346312"/>
            <a:ext cx="2128660" cy="1597171"/>
          </a:xfrm>
          <a:prstGeom prst="rect">
            <a:avLst/>
          </a:prstGeom>
        </p:spPr>
      </p:pic>
      <p:pic>
        <p:nvPicPr>
          <p:cNvPr id="8" name="Afbeelding 7"/>
          <p:cNvPicPr>
            <a:picLocks noChangeAspect="1"/>
          </p:cNvPicPr>
          <p:nvPr/>
        </p:nvPicPr>
        <p:blipFill>
          <a:blip r:embed="rId7"/>
          <a:stretch>
            <a:fillRect/>
          </a:stretch>
        </p:blipFill>
        <p:spPr>
          <a:xfrm>
            <a:off x="4337028" y="3768363"/>
            <a:ext cx="4334361" cy="1651892"/>
          </a:xfrm>
          <a:prstGeom prst="rect">
            <a:avLst/>
          </a:prstGeom>
        </p:spPr>
      </p:pic>
    </p:spTree>
    <p:extLst>
      <p:ext uri="{BB962C8B-B14F-4D97-AF65-F5344CB8AC3E}">
        <p14:creationId xmlns:p14="http://schemas.microsoft.com/office/powerpoint/2010/main" val="924312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Instructie</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1561171" y="1806498"/>
            <a:ext cx="6255834" cy="1754326"/>
          </a:xfrm>
          <a:prstGeom prst="rect">
            <a:avLst/>
          </a:prstGeom>
          <a:noFill/>
        </p:spPr>
        <p:txBody>
          <a:bodyPr wrap="square" rtlCol="0">
            <a:spAutoFit/>
          </a:bodyPr>
          <a:lstStyle/>
          <a:p>
            <a:pPr marL="285750" indent="-285750">
              <a:buFontTx/>
              <a:buChar char="-"/>
            </a:pPr>
            <a:r>
              <a:rPr lang="nl-NL" dirty="0"/>
              <a:t>G</a:t>
            </a:r>
            <a:r>
              <a:rPr lang="nl-NL" dirty="0" smtClean="0"/>
              <a:t>a </a:t>
            </a:r>
            <a:r>
              <a:rPr lang="nl-NL" dirty="0"/>
              <a:t>je naar lesbrief </a:t>
            </a:r>
            <a:r>
              <a:rPr lang="nl-NL" dirty="0"/>
              <a:t>5</a:t>
            </a:r>
            <a:r>
              <a:rPr lang="nl-NL" dirty="0" smtClean="0"/>
              <a:t> uitgangsmateriaal</a:t>
            </a:r>
            <a:endParaRPr lang="nl-NL" dirty="0" smtClean="0"/>
          </a:p>
          <a:p>
            <a:pPr marL="285750" indent="-285750">
              <a:buFontTx/>
              <a:buChar char="-"/>
            </a:pPr>
            <a:r>
              <a:rPr lang="nl-NL" dirty="0" smtClean="0"/>
              <a:t>Je leest de opdracht</a:t>
            </a:r>
          </a:p>
          <a:p>
            <a:pPr marL="285750" indent="-285750">
              <a:buFontTx/>
              <a:buChar char="-"/>
            </a:pPr>
            <a:r>
              <a:rPr lang="nl-NL" dirty="0" smtClean="0"/>
              <a:t>Wanneer iets niet duidelijk is., dan vraag je de docent om uitleg</a:t>
            </a:r>
          </a:p>
          <a:p>
            <a:pPr marL="285750" indent="-285750">
              <a:buFontTx/>
              <a:buChar char="-"/>
            </a:pPr>
            <a:r>
              <a:rPr lang="nl-NL" dirty="0" smtClean="0"/>
              <a:t>Je maakt de opdracht(en) die bij de taken staat</a:t>
            </a:r>
          </a:p>
          <a:p>
            <a:pPr marL="285750" indent="-285750">
              <a:buFontTx/>
              <a:buChar char="-"/>
            </a:pPr>
            <a:endParaRPr lang="nl-NL" dirty="0"/>
          </a:p>
        </p:txBody>
      </p:sp>
    </p:spTree>
    <p:extLst>
      <p:ext uri="{BB962C8B-B14F-4D97-AF65-F5344CB8AC3E}">
        <p14:creationId xmlns:p14="http://schemas.microsoft.com/office/powerpoint/2010/main" val="1323739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Aan</a:t>
            </a:r>
            <a:r>
              <a:rPr lang="en-US" sz="3600" b="1" dirty="0" smtClean="0">
                <a:solidFill>
                  <a:srgbClr val="141313"/>
                </a:solidFill>
                <a:latin typeface="Arial"/>
                <a:cs typeface="Arial"/>
              </a:rPr>
              <a:t> de slag:</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1561171" y="1806498"/>
            <a:ext cx="6255834" cy="3139321"/>
          </a:xfrm>
          <a:prstGeom prst="rect">
            <a:avLst/>
          </a:prstGeom>
          <a:noFill/>
        </p:spPr>
        <p:txBody>
          <a:bodyPr wrap="square" rtlCol="0">
            <a:spAutoFit/>
          </a:bodyPr>
          <a:lstStyle/>
          <a:p>
            <a:r>
              <a:rPr lang="nl-NL" dirty="0" smtClean="0"/>
              <a:t>Voor de opdracht heb je het </a:t>
            </a:r>
            <a:r>
              <a:rPr lang="nl-NL" dirty="0" smtClean="0"/>
              <a:t>document uitgangsmateriaalnodig</a:t>
            </a:r>
            <a:r>
              <a:rPr lang="nl-NL" dirty="0" smtClean="0"/>
              <a:t>.</a:t>
            </a:r>
          </a:p>
          <a:p>
            <a:r>
              <a:rPr lang="nl-NL" dirty="0" smtClean="0"/>
              <a:t>Dit </a:t>
            </a:r>
            <a:r>
              <a:rPr lang="nl-NL" dirty="0" smtClean="0"/>
              <a:t>staat </a:t>
            </a:r>
            <a:r>
              <a:rPr lang="nl-NL" dirty="0" smtClean="0"/>
              <a:t>in het arrangement bij bronnen.</a:t>
            </a:r>
          </a:p>
          <a:p>
            <a:pPr marL="285750" indent="-285750">
              <a:buFontTx/>
              <a:buChar char="-"/>
            </a:pPr>
            <a:r>
              <a:rPr lang="nl-NL" dirty="0" smtClean="0"/>
              <a:t>Lees </a:t>
            </a:r>
            <a:r>
              <a:rPr lang="nl-NL" dirty="0" smtClean="0"/>
              <a:t>de tekst</a:t>
            </a:r>
          </a:p>
          <a:p>
            <a:pPr marL="285750" indent="-285750">
              <a:buFontTx/>
              <a:buChar char="-"/>
            </a:pPr>
            <a:r>
              <a:rPr lang="nl-NL" dirty="0" smtClean="0"/>
              <a:t>Maak de vragen en opdrachten</a:t>
            </a:r>
          </a:p>
          <a:p>
            <a:pPr marL="285750" indent="-285750">
              <a:buFontTx/>
              <a:buChar char="-"/>
            </a:pPr>
            <a:r>
              <a:rPr lang="nl-NL" dirty="0" smtClean="0"/>
              <a:t>Vraag hulp wanneer je er niet uit komt of iets niet snapt.</a:t>
            </a:r>
          </a:p>
          <a:p>
            <a:pPr marL="285750" indent="-285750">
              <a:buFontTx/>
              <a:buChar char="-"/>
            </a:pPr>
            <a:r>
              <a:rPr lang="nl-NL" dirty="0"/>
              <a:t>Maak van alle opdrachten samen een net verslag en lever deze (digitaal) in bij de docent </a:t>
            </a:r>
            <a:endParaRPr lang="nl-NL" dirty="0"/>
          </a:p>
          <a:p>
            <a:pPr marL="285750" indent="-285750">
              <a:buFontTx/>
              <a:buChar char="-"/>
            </a:pPr>
            <a:endParaRPr lang="nl-NL" dirty="0" smtClean="0"/>
          </a:p>
          <a:p>
            <a:pPr marL="285750" indent="-285750">
              <a:buFontTx/>
              <a:buChar char="-"/>
            </a:pPr>
            <a:endParaRPr lang="nl-NL" dirty="0" smtClean="0"/>
          </a:p>
          <a:p>
            <a:pPr marL="285750" indent="-285750">
              <a:buFontTx/>
              <a:buChar char="-"/>
            </a:pPr>
            <a:endParaRPr lang="nl-NL" dirty="0" smtClean="0"/>
          </a:p>
          <a:p>
            <a:endParaRPr lang="nl-NL" dirty="0"/>
          </a:p>
        </p:txBody>
      </p:sp>
    </p:spTree>
    <p:extLst>
      <p:ext uri="{BB962C8B-B14F-4D97-AF65-F5344CB8AC3E}">
        <p14:creationId xmlns:p14="http://schemas.microsoft.com/office/powerpoint/2010/main" val="153378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769441"/>
          </a:xfrm>
          <a:prstGeom prst="rect">
            <a:avLst/>
          </a:prstGeom>
          <a:noFill/>
        </p:spPr>
        <p:txBody>
          <a:bodyPr wrap="square" rtlCol="0">
            <a:spAutoFit/>
          </a:bodyPr>
          <a:lstStyle/>
          <a:p>
            <a:pPr algn="ctr"/>
            <a:r>
              <a:rPr lang="en-US" sz="4400" b="1" dirty="0" err="1" smtClean="0">
                <a:solidFill>
                  <a:srgbClr val="141313"/>
                </a:solidFill>
                <a:latin typeface="Arial"/>
                <a:cs typeface="Arial"/>
              </a:rPr>
              <a:t>Vragen</a:t>
            </a:r>
            <a:endParaRPr lang="en-US" sz="44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96977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lang="nl-NL" altLang="nl-NL" sz="2800" kern="0" dirty="0" smtClean="0">
                <a:solidFill>
                  <a:srgbClr val="000000"/>
                </a:solidFill>
                <a:latin typeface="Tahoma" pitchFamily="34" charset="0"/>
                <a:ea typeface="+mj-ea"/>
                <a:cs typeface="+mj-cs"/>
                <a:hlinkClick r:id="rId3"/>
              </a:rPr>
              <a:t>winters</a:t>
            </a:r>
            <a:r>
              <a:rPr kumimoji="0" lang="nl-NL" altLang="nl-NL" sz="2800" b="0" i="0" u="none" strike="noStrike" kern="0" cap="none" spc="0" normalizeH="0" baseline="0" noProof="0" dirty="0" smtClean="0">
                <a:ln>
                  <a:noFill/>
                </a:ln>
                <a:solidFill>
                  <a:srgbClr val="000000"/>
                </a:solidFill>
                <a:effectLst/>
                <a:uLnTx/>
                <a:uFillTx/>
                <a:latin typeface="Tahoma" pitchFamily="34" charset="0"/>
                <a:ea typeface="+mj-ea"/>
                <a:cs typeface="+mj-cs"/>
                <a:hlinkClick r:id="rId3"/>
              </a:rPr>
              <a:t>@groenewelle.nl</a:t>
            </a:r>
            <a:endParaRPr kumimoji="0" lang="nl-NL" altLang="nl-NL" sz="2800" b="0" i="0" u="none" strike="noStrike" kern="0" cap="none" spc="0" normalizeH="0" baseline="0" noProof="0" dirty="0" smtClean="0">
              <a:ln>
                <a:noFill/>
              </a:ln>
              <a:solidFill>
                <a:srgbClr val="000000"/>
              </a:solidFill>
              <a:effectLst/>
              <a:uLnTx/>
              <a:uFillTx/>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pic>
        <p:nvPicPr>
          <p:cNvPr id="5" name="Afbeelding 4"/>
          <p:cNvPicPr>
            <a:picLocks noChangeAspect="1"/>
          </p:cNvPicPr>
          <p:nvPr/>
        </p:nvPicPr>
        <p:blipFill>
          <a:blip r:embed="rId4"/>
          <a:stretch>
            <a:fillRect/>
          </a:stretch>
        </p:blipFill>
        <p:spPr>
          <a:xfrm>
            <a:off x="353620" y="729587"/>
            <a:ext cx="1733550" cy="2638425"/>
          </a:xfrm>
          <a:prstGeom prst="rect">
            <a:avLst/>
          </a:prstGeom>
        </p:spPr>
      </p:pic>
    </p:spTree>
    <p:extLst>
      <p:ext uri="{BB962C8B-B14F-4D97-AF65-F5344CB8AC3E}">
        <p14:creationId xmlns:p14="http://schemas.microsoft.com/office/powerpoint/2010/main" val="2641236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769441"/>
          </a:xfrm>
          <a:prstGeom prst="rect">
            <a:avLst/>
          </a:prstGeom>
          <a:noFill/>
        </p:spPr>
        <p:txBody>
          <a:bodyPr wrap="square" rtlCol="0">
            <a:spAutoFit/>
          </a:bodyPr>
          <a:lstStyle/>
          <a:p>
            <a:pPr algn="ctr"/>
            <a:r>
              <a:rPr lang="en-US" sz="4400" b="1" dirty="0" smtClean="0">
                <a:solidFill>
                  <a:srgbClr val="141313"/>
                </a:solidFill>
                <a:latin typeface="Arial"/>
                <a:cs typeface="Arial"/>
              </a:rPr>
              <a:t>Welkom</a:t>
            </a:r>
            <a:endParaRPr lang="en-US" sz="44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01335"/>
            <a:ext cx="9144000" cy="3956665"/>
          </a:xfrm>
          <a:prstGeom prst="rect">
            <a:avLst/>
          </a:prstGeom>
        </p:spPr>
      </p:pic>
      <p:pic>
        <p:nvPicPr>
          <p:cNvPr id="3" name="Afbeelding 2"/>
          <p:cNvPicPr>
            <a:picLocks noChangeAspect="1"/>
          </p:cNvPicPr>
          <p:nvPr/>
        </p:nvPicPr>
        <p:blipFill>
          <a:blip r:embed="rId3"/>
          <a:stretch>
            <a:fillRect/>
          </a:stretch>
        </p:blipFill>
        <p:spPr>
          <a:xfrm>
            <a:off x="3042247" y="306320"/>
            <a:ext cx="3667125" cy="1247775"/>
          </a:xfrm>
          <a:prstGeom prst="rect">
            <a:avLst/>
          </a:prstGeom>
        </p:spPr>
      </p:pic>
      <p:sp>
        <p:nvSpPr>
          <p:cNvPr id="2" name="Tekstvak 1"/>
          <p:cNvSpPr txBox="1"/>
          <p:nvPr/>
        </p:nvSpPr>
        <p:spPr>
          <a:xfrm>
            <a:off x="1551398" y="2297484"/>
            <a:ext cx="6041204" cy="1323439"/>
          </a:xfrm>
          <a:prstGeom prst="rect">
            <a:avLst/>
          </a:prstGeom>
          <a:noFill/>
        </p:spPr>
        <p:txBody>
          <a:bodyPr wrap="square" rtlCol="0">
            <a:spAutoFit/>
          </a:bodyPr>
          <a:lstStyle/>
          <a:p>
            <a:r>
              <a:rPr lang="nl-NL" sz="4000" b="1" dirty="0" smtClean="0"/>
              <a:t>Leeractiviteit: Start Teelt</a:t>
            </a:r>
          </a:p>
          <a:p>
            <a:r>
              <a:rPr lang="nl-NL" sz="2000" b="1" dirty="0" smtClean="0"/>
              <a:t>-</a:t>
            </a:r>
            <a:r>
              <a:rPr lang="nl-NL" sz="4000" b="1" dirty="0" smtClean="0"/>
              <a:t> </a:t>
            </a:r>
            <a:r>
              <a:rPr lang="nl-NL" sz="2000" b="1" dirty="0" smtClean="0"/>
              <a:t>Lesbrief </a:t>
            </a:r>
            <a:r>
              <a:rPr lang="nl-NL" sz="2000" b="1" dirty="0"/>
              <a:t>5</a:t>
            </a:r>
            <a:r>
              <a:rPr lang="nl-NL" sz="2000" b="1" dirty="0" smtClean="0"/>
              <a:t>: uitgangsmateriaal</a:t>
            </a:r>
            <a:endParaRPr lang="nl-NL" sz="2000" b="1" dirty="0"/>
          </a:p>
        </p:txBody>
      </p:sp>
    </p:spTree>
    <p:extLst>
      <p:ext uri="{BB962C8B-B14F-4D97-AF65-F5344CB8AC3E}">
        <p14:creationId xmlns:p14="http://schemas.microsoft.com/office/powerpoint/2010/main" val="2964163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58522"/>
            <a:ext cx="9144000" cy="3956665"/>
          </a:xfrm>
          <a:prstGeom prst="rect">
            <a:avLst/>
          </a:prstGeom>
        </p:spPr>
      </p:pic>
      <p:sp>
        <p:nvSpPr>
          <p:cNvPr id="4" name="TextBox 3"/>
          <p:cNvSpPr txBox="1"/>
          <p:nvPr/>
        </p:nvSpPr>
        <p:spPr>
          <a:xfrm>
            <a:off x="401444" y="470387"/>
            <a:ext cx="7504770" cy="769441"/>
          </a:xfrm>
          <a:prstGeom prst="rect">
            <a:avLst/>
          </a:prstGeom>
          <a:noFill/>
        </p:spPr>
        <p:txBody>
          <a:bodyPr wrap="square" rtlCol="0">
            <a:spAutoFit/>
          </a:bodyPr>
          <a:lstStyle/>
          <a:p>
            <a:pPr algn="ctr"/>
            <a:r>
              <a:rPr lang="en-US" sz="4400" b="1" dirty="0" smtClean="0">
                <a:latin typeface="Arial"/>
                <a:cs typeface="Arial"/>
              </a:rPr>
              <a:t>Wat </a:t>
            </a:r>
            <a:r>
              <a:rPr lang="en-US" sz="4400" b="1" dirty="0" err="1" smtClean="0">
                <a:latin typeface="Arial"/>
                <a:cs typeface="Arial"/>
              </a:rPr>
              <a:t>gaan</a:t>
            </a:r>
            <a:r>
              <a:rPr lang="en-US" sz="4400" b="1" dirty="0" smtClean="0">
                <a:latin typeface="Arial"/>
                <a:cs typeface="Arial"/>
              </a:rPr>
              <a:t> we </a:t>
            </a:r>
            <a:r>
              <a:rPr lang="en-US" sz="4400" b="1" dirty="0" err="1" smtClean="0">
                <a:latin typeface="Arial"/>
                <a:cs typeface="Arial"/>
              </a:rPr>
              <a:t>doen</a:t>
            </a:r>
            <a:r>
              <a:rPr lang="en-US" sz="4400" b="1" dirty="0" smtClean="0">
                <a:latin typeface="Arial"/>
                <a:cs typeface="Arial"/>
              </a:rPr>
              <a:t>?</a:t>
            </a:r>
            <a:endParaRPr lang="en-US" sz="4400" b="1" dirty="0">
              <a:latin typeface="Arial"/>
              <a:cs typeface="Arial"/>
            </a:endParaRPr>
          </a:p>
        </p:txBody>
      </p:sp>
      <p:sp>
        <p:nvSpPr>
          <p:cNvPr id="6" name="TextBox 5"/>
          <p:cNvSpPr txBox="1"/>
          <p:nvPr/>
        </p:nvSpPr>
        <p:spPr>
          <a:xfrm>
            <a:off x="791737" y="2065598"/>
            <a:ext cx="7225989" cy="203132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11.00-11.30: 	start les, </a:t>
            </a:r>
            <a:r>
              <a:rPr lang="en-US" dirty="0" err="1" smtClean="0">
                <a:latin typeface="Arial" panose="020B0604020202020204" pitchFamily="34" charset="0"/>
                <a:cs typeface="Arial" panose="020B0604020202020204" pitchFamily="34" charset="0"/>
              </a:rPr>
              <a:t>terugblik</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en</a:t>
            </a:r>
            <a:r>
              <a:rPr lang="en-US" dirty="0" smtClean="0">
                <a:latin typeface="Arial" panose="020B0604020202020204" pitchFamily="34" charset="0"/>
                <a:cs typeface="Arial" panose="020B0604020202020204" pitchFamily="34" charset="0"/>
              </a:rPr>
              <a:t> planning</a:t>
            </a:r>
          </a:p>
          <a:p>
            <a:r>
              <a:rPr lang="en-US" dirty="0" smtClean="0">
                <a:latin typeface="Arial" panose="020B0604020202020204" pitchFamily="34" charset="0"/>
                <a:cs typeface="Arial" panose="020B0604020202020204" pitchFamily="34" charset="0"/>
              </a:rPr>
              <a:t>11.30-12.00: 	</a:t>
            </a:r>
            <a:r>
              <a:rPr lang="en-US" dirty="0" err="1" smtClean="0">
                <a:latin typeface="Arial" panose="020B0604020202020204" pitchFamily="34" charset="0"/>
                <a:cs typeface="Arial" panose="020B0604020202020204" pitchFamily="34" charset="0"/>
              </a:rPr>
              <a:t>plantenkennis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12.00-12.30:	</a:t>
            </a:r>
            <a:r>
              <a:rPr lang="en-US" dirty="0" err="1" smtClean="0">
                <a:latin typeface="Arial" panose="020B0604020202020204" pitchFamily="34" charset="0"/>
                <a:cs typeface="Arial" panose="020B0604020202020204" pitchFamily="34" charset="0"/>
              </a:rPr>
              <a:t>uitleg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instructie</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12.30-13.00:	</a:t>
            </a:r>
            <a:r>
              <a:rPr lang="en-US" dirty="0" err="1" smtClean="0">
                <a:latin typeface="Arial" panose="020B0604020202020204" pitchFamily="34" charset="0"/>
                <a:cs typeface="Arial" panose="020B0604020202020204" pitchFamily="34" charset="0"/>
              </a:rPr>
              <a:t>aan</a:t>
            </a:r>
            <a:r>
              <a:rPr lang="en-US" dirty="0" smtClean="0">
                <a:latin typeface="Arial" panose="020B0604020202020204" pitchFamily="34" charset="0"/>
                <a:cs typeface="Arial" panose="020B0604020202020204" pitchFamily="34" charset="0"/>
              </a:rPr>
              <a:t> de slag: </a:t>
            </a:r>
            <a:r>
              <a:rPr lang="en-US" dirty="0" err="1" smtClean="0">
                <a:latin typeface="Arial" panose="020B0604020202020204" pitchFamily="34" charset="0"/>
                <a:cs typeface="Arial" panose="020B0604020202020204" pitchFamily="34" charset="0"/>
              </a:rPr>
              <a:t>werken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aan</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opdracht</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13.00-13.30: </a:t>
            </a:r>
            <a:r>
              <a:rPr lang="en-US" dirty="0" err="1" smtClean="0">
                <a:latin typeface="Arial" panose="020B0604020202020204" pitchFamily="34" charset="0"/>
                <a:cs typeface="Arial" panose="020B0604020202020204" pitchFamily="34" charset="0"/>
              </a:rPr>
              <a:t>pauze</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13.30-15.15: </a:t>
            </a:r>
            <a:r>
              <a:rPr lang="en-US" dirty="0" err="1" smtClean="0">
                <a:latin typeface="Arial" panose="020B0604020202020204" pitchFamily="34" charset="0"/>
                <a:cs typeface="Arial" panose="020B0604020202020204" pitchFamily="34" charset="0"/>
              </a:rPr>
              <a:t>zelfstandig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werken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aan</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opdracht</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15.15-15.30: </a:t>
            </a:r>
            <a:r>
              <a:rPr lang="en-US" dirty="0" err="1" smtClean="0">
                <a:latin typeface="Arial" panose="020B0604020202020204" pitchFamily="34" charset="0"/>
                <a:cs typeface="Arial" panose="020B0604020202020204" pitchFamily="34" charset="0"/>
              </a:rPr>
              <a:t>terugblik</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nabespreking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881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58522"/>
            <a:ext cx="9144000" cy="3956665"/>
          </a:xfrm>
          <a:prstGeom prst="rect">
            <a:avLst/>
          </a:prstGeom>
        </p:spPr>
      </p:pic>
      <p:sp>
        <p:nvSpPr>
          <p:cNvPr id="4" name="TextBox 3"/>
          <p:cNvSpPr txBox="1"/>
          <p:nvPr/>
        </p:nvSpPr>
        <p:spPr>
          <a:xfrm>
            <a:off x="401444" y="470387"/>
            <a:ext cx="7504770" cy="769441"/>
          </a:xfrm>
          <a:prstGeom prst="rect">
            <a:avLst/>
          </a:prstGeom>
          <a:noFill/>
        </p:spPr>
        <p:txBody>
          <a:bodyPr wrap="square" rtlCol="0">
            <a:spAutoFit/>
          </a:bodyPr>
          <a:lstStyle/>
          <a:p>
            <a:pPr algn="ctr"/>
            <a:r>
              <a:rPr lang="en-US" sz="4400" b="1" dirty="0" smtClean="0">
                <a:latin typeface="Arial"/>
                <a:cs typeface="Arial"/>
              </a:rPr>
              <a:t>Wat </a:t>
            </a:r>
            <a:r>
              <a:rPr lang="en-US" sz="4400" b="1" dirty="0" err="1" smtClean="0">
                <a:latin typeface="Arial"/>
                <a:cs typeface="Arial"/>
              </a:rPr>
              <a:t>weten</a:t>
            </a:r>
            <a:r>
              <a:rPr lang="en-US" sz="4400" b="1" dirty="0" smtClean="0">
                <a:latin typeface="Arial"/>
                <a:cs typeface="Arial"/>
              </a:rPr>
              <a:t> we al</a:t>
            </a:r>
            <a:endParaRPr lang="en-US" sz="4400" b="1" dirty="0">
              <a:latin typeface="Arial"/>
              <a:cs typeface="Arial"/>
            </a:endParaRPr>
          </a:p>
        </p:txBody>
      </p:sp>
      <p:sp>
        <p:nvSpPr>
          <p:cNvPr id="6" name="TextBox 5"/>
          <p:cNvSpPr txBox="1"/>
          <p:nvPr/>
        </p:nvSpPr>
        <p:spPr>
          <a:xfrm>
            <a:off x="791737" y="2065598"/>
            <a:ext cx="7225989" cy="1200329"/>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Terugblik</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vorige</a:t>
            </a:r>
            <a:r>
              <a:rPr lang="en-US" dirty="0" smtClean="0">
                <a:latin typeface="Arial" panose="020B0604020202020204" pitchFamily="34" charset="0"/>
                <a:cs typeface="Arial" panose="020B0604020202020204" pitchFamily="34" charset="0"/>
              </a:rPr>
              <a:t> les(</a:t>
            </a:r>
            <a:r>
              <a:rPr lang="en-US" dirty="0" err="1" smtClean="0">
                <a:latin typeface="Arial" panose="020B0604020202020204" pitchFamily="34" charset="0"/>
                <a:cs typeface="Arial" panose="020B0604020202020204" pitchFamily="34" charset="0"/>
              </a:rPr>
              <a:t>sen</a:t>
            </a:r>
            <a:r>
              <a:rPr lang="en-US" dirty="0" smtClean="0">
                <a:latin typeface="Arial" panose="020B0604020202020204" pitchFamily="34" charset="0"/>
                <a:cs typeface="Arial" panose="020B0604020202020204" pitchFamily="34" charset="0"/>
              </a:rPr>
              <a:t>) over start </a:t>
            </a:r>
            <a:r>
              <a:rPr lang="en-US" dirty="0" err="1" smtClean="0">
                <a:latin typeface="Arial" panose="020B0604020202020204" pitchFamily="34" charset="0"/>
                <a:cs typeface="Arial" panose="020B0604020202020204" pitchFamily="34" charset="0"/>
              </a:rPr>
              <a:t>teelt</a:t>
            </a:r>
            <a:endParaRPr lang="en-US" dirty="0" smtClean="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Wat </a:t>
            </a:r>
            <a:r>
              <a:rPr lang="en-US" dirty="0" err="1" smtClean="0">
                <a:latin typeface="Arial" panose="020B0604020202020204" pitchFamily="34" charset="0"/>
                <a:cs typeface="Arial" panose="020B0604020202020204" pitchFamily="34" charset="0"/>
              </a:rPr>
              <a:t>waren</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onderwerpen</a:t>
            </a:r>
            <a:endParaRPr lang="en-US" dirty="0" smtClean="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Wat </a:t>
            </a:r>
            <a:r>
              <a:rPr lang="en-US" dirty="0" err="1" smtClean="0">
                <a:latin typeface="Arial" panose="020B0604020202020204" pitchFamily="34" charset="0"/>
                <a:cs typeface="Arial" panose="020B0604020202020204" pitchFamily="34" charset="0"/>
              </a:rPr>
              <a:t>hebben</a:t>
            </a:r>
            <a:r>
              <a:rPr lang="en-US" dirty="0" smtClean="0">
                <a:latin typeface="Arial" panose="020B0604020202020204" pitchFamily="34" charset="0"/>
                <a:cs typeface="Arial" panose="020B0604020202020204" pitchFamily="34" charset="0"/>
              </a:rPr>
              <a:t> we </a:t>
            </a:r>
            <a:r>
              <a:rPr lang="en-US" dirty="0" err="1" smtClean="0">
                <a:latin typeface="Arial" panose="020B0604020202020204" pitchFamily="34" charset="0"/>
                <a:cs typeface="Arial" panose="020B0604020202020204" pitchFamily="34" charset="0"/>
              </a:rPr>
              <a:t>gedaan</a:t>
            </a:r>
            <a:endParaRPr lang="en-US" dirty="0" smtClean="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Wat was </a:t>
            </a:r>
            <a:r>
              <a:rPr lang="en-US" dirty="0" err="1" smtClean="0">
                <a:latin typeface="Arial" panose="020B0604020202020204" pitchFamily="34" charset="0"/>
                <a:cs typeface="Arial" panose="020B0604020202020204" pitchFamily="34" charset="0"/>
              </a:rPr>
              <a:t>belangrijk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867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58522"/>
            <a:ext cx="9144000" cy="3956665"/>
          </a:xfrm>
          <a:prstGeom prst="rect">
            <a:avLst/>
          </a:prstGeom>
        </p:spPr>
      </p:pic>
      <p:sp>
        <p:nvSpPr>
          <p:cNvPr id="4" name="TextBox 3"/>
          <p:cNvSpPr txBox="1"/>
          <p:nvPr/>
        </p:nvSpPr>
        <p:spPr>
          <a:xfrm>
            <a:off x="401444" y="470387"/>
            <a:ext cx="7504770" cy="769441"/>
          </a:xfrm>
          <a:prstGeom prst="rect">
            <a:avLst/>
          </a:prstGeom>
          <a:noFill/>
        </p:spPr>
        <p:txBody>
          <a:bodyPr wrap="square" rtlCol="0">
            <a:spAutoFit/>
          </a:bodyPr>
          <a:lstStyle/>
          <a:p>
            <a:pPr algn="ctr"/>
            <a:r>
              <a:rPr lang="en-US" sz="4400" b="1" dirty="0" err="1" smtClean="0">
                <a:latin typeface="Arial"/>
                <a:cs typeface="Arial"/>
              </a:rPr>
              <a:t>Plantenkennis</a:t>
            </a:r>
            <a:endParaRPr lang="en-US" sz="4400" b="1" dirty="0">
              <a:latin typeface="Arial"/>
              <a:cs typeface="Arial"/>
            </a:endParaRPr>
          </a:p>
        </p:txBody>
      </p:sp>
    </p:spTree>
    <p:extLst>
      <p:ext uri="{BB962C8B-B14F-4D97-AF65-F5344CB8AC3E}">
        <p14:creationId xmlns:p14="http://schemas.microsoft.com/office/powerpoint/2010/main" val="218509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01335"/>
            <a:ext cx="9144000" cy="3956665"/>
          </a:xfrm>
          <a:prstGeom prst="rect">
            <a:avLst/>
          </a:prstGeom>
        </p:spPr>
      </p:pic>
      <p:sp>
        <p:nvSpPr>
          <p:cNvPr id="4" name="TextBox 3"/>
          <p:cNvSpPr txBox="1"/>
          <p:nvPr/>
        </p:nvSpPr>
        <p:spPr>
          <a:xfrm>
            <a:off x="1237785" y="476056"/>
            <a:ext cx="5921298" cy="769441"/>
          </a:xfrm>
          <a:prstGeom prst="rect">
            <a:avLst/>
          </a:prstGeom>
          <a:noFill/>
        </p:spPr>
        <p:txBody>
          <a:bodyPr wrap="square" rtlCol="0">
            <a:spAutoFit/>
          </a:bodyPr>
          <a:lstStyle/>
          <a:p>
            <a:pPr algn="ctr"/>
            <a:r>
              <a:rPr lang="en-US" sz="4400" b="1" dirty="0" err="1" smtClean="0">
                <a:latin typeface="Arial"/>
                <a:cs typeface="Arial"/>
              </a:rPr>
              <a:t>Terug</a:t>
            </a:r>
            <a:r>
              <a:rPr lang="en-US" sz="4400" b="1" dirty="0" smtClean="0">
                <a:latin typeface="Arial"/>
                <a:cs typeface="Arial"/>
              </a:rPr>
              <a:t> </a:t>
            </a:r>
            <a:r>
              <a:rPr lang="en-US" sz="4400" b="1" dirty="0" err="1" smtClean="0">
                <a:latin typeface="Arial"/>
                <a:cs typeface="Arial"/>
              </a:rPr>
              <a:t>naar</a:t>
            </a:r>
            <a:r>
              <a:rPr lang="en-US" sz="4400" b="1" dirty="0" smtClean="0">
                <a:latin typeface="Arial"/>
                <a:cs typeface="Arial"/>
              </a:rPr>
              <a:t> start </a:t>
            </a:r>
            <a:r>
              <a:rPr lang="en-US" sz="4400" b="1" dirty="0" err="1" smtClean="0">
                <a:latin typeface="Arial"/>
                <a:cs typeface="Arial"/>
              </a:rPr>
              <a:t>teelt</a:t>
            </a:r>
            <a:endParaRPr lang="en-US" sz="4400" b="1" dirty="0">
              <a:latin typeface="Arial"/>
              <a:cs typeface="Arial"/>
            </a:endParaRPr>
          </a:p>
        </p:txBody>
      </p:sp>
      <p:sp>
        <p:nvSpPr>
          <p:cNvPr id="2" name="Rechthoek 1"/>
          <p:cNvSpPr/>
          <p:nvPr/>
        </p:nvSpPr>
        <p:spPr>
          <a:xfrm>
            <a:off x="446050" y="1650380"/>
            <a:ext cx="8463774" cy="646331"/>
          </a:xfrm>
          <a:prstGeom prst="rect">
            <a:avLst/>
          </a:prstGeom>
        </p:spPr>
        <p:txBody>
          <a:bodyPr wrap="square">
            <a:spAutoFit/>
          </a:bodyPr>
          <a:lstStyle/>
          <a:p>
            <a:endParaRPr lang="nl-NL" dirty="0" smtClean="0"/>
          </a:p>
          <a:p>
            <a:endParaRPr lang="nl-NL" dirty="0"/>
          </a:p>
        </p:txBody>
      </p:sp>
      <p:sp>
        <p:nvSpPr>
          <p:cNvPr id="5" name="Tekstvak 4"/>
          <p:cNvSpPr txBox="1"/>
          <p:nvPr/>
        </p:nvSpPr>
        <p:spPr>
          <a:xfrm>
            <a:off x="189570" y="2296711"/>
            <a:ext cx="8285357" cy="923330"/>
          </a:xfrm>
          <a:prstGeom prst="rect">
            <a:avLst/>
          </a:prstGeom>
          <a:noFill/>
        </p:spPr>
        <p:txBody>
          <a:bodyPr wrap="square" rtlCol="0">
            <a:spAutoFit/>
          </a:bodyPr>
          <a:lstStyle/>
          <a:p>
            <a:r>
              <a:rPr lang="nl-NL" dirty="0" smtClean="0">
                <a:hlinkClick r:id="rId3"/>
              </a:rPr>
              <a:t>www.wikiwijs.nl</a:t>
            </a:r>
            <a:endParaRPr lang="nl-NL" dirty="0" smtClean="0"/>
          </a:p>
          <a:p>
            <a:r>
              <a:rPr lang="nl-NL" dirty="0" smtClean="0"/>
              <a:t>Zoeken: verzamelarrangement</a:t>
            </a:r>
          </a:p>
          <a:p>
            <a:r>
              <a:rPr lang="nl-NL" dirty="0" smtClean="0"/>
              <a:t>Aanklikken: start teelt</a:t>
            </a:r>
            <a:endParaRPr lang="nl-NL" dirty="0"/>
          </a:p>
        </p:txBody>
      </p:sp>
    </p:spTree>
    <p:extLst>
      <p:ext uri="{BB962C8B-B14F-4D97-AF65-F5344CB8AC3E}">
        <p14:creationId xmlns:p14="http://schemas.microsoft.com/office/powerpoint/2010/main" val="4123649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8121307" cy="769441"/>
          </a:xfrm>
          <a:prstGeom prst="rect">
            <a:avLst/>
          </a:prstGeom>
          <a:noFill/>
        </p:spPr>
        <p:txBody>
          <a:bodyPr wrap="square" rtlCol="0">
            <a:spAutoFit/>
          </a:bodyPr>
          <a:lstStyle/>
          <a:p>
            <a:pPr algn="ctr"/>
            <a:r>
              <a:rPr lang="en-US" sz="4400" b="1" dirty="0" err="1" smtClean="0">
                <a:solidFill>
                  <a:srgbClr val="141313"/>
                </a:solidFill>
                <a:latin typeface="Arial"/>
                <a:cs typeface="Arial"/>
              </a:rPr>
              <a:t>Lesbrief</a:t>
            </a:r>
            <a:r>
              <a:rPr lang="en-US" sz="4400" b="1" dirty="0" smtClean="0">
                <a:solidFill>
                  <a:srgbClr val="141313"/>
                </a:solidFill>
                <a:latin typeface="Arial"/>
                <a:cs typeface="Arial"/>
              </a:rPr>
              <a:t> </a:t>
            </a:r>
            <a:r>
              <a:rPr lang="en-US" sz="4400" b="1" dirty="0" smtClean="0">
                <a:solidFill>
                  <a:srgbClr val="141313"/>
                </a:solidFill>
                <a:latin typeface="Arial"/>
                <a:cs typeface="Arial"/>
              </a:rPr>
              <a:t>5: </a:t>
            </a:r>
            <a:endParaRPr lang="en-US" sz="44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01335"/>
            <a:ext cx="9144000" cy="3956665"/>
          </a:xfrm>
          <a:prstGeom prst="rect">
            <a:avLst/>
          </a:prstGeom>
        </p:spPr>
      </p:pic>
      <p:sp>
        <p:nvSpPr>
          <p:cNvPr id="2" name="Tekstvak 1"/>
          <p:cNvSpPr txBox="1"/>
          <p:nvPr/>
        </p:nvSpPr>
        <p:spPr>
          <a:xfrm>
            <a:off x="1349297" y="1978005"/>
            <a:ext cx="7125630" cy="1600438"/>
          </a:xfrm>
          <a:prstGeom prst="rect">
            <a:avLst/>
          </a:prstGeom>
          <a:noFill/>
        </p:spPr>
        <p:txBody>
          <a:bodyPr wrap="square" rtlCol="0">
            <a:spAutoFit/>
          </a:bodyPr>
          <a:lstStyle/>
          <a:p>
            <a:r>
              <a:rPr lang="nl-NL" sz="4000" b="1" dirty="0" smtClean="0"/>
              <a:t>uitgangsmateriaal</a:t>
            </a:r>
            <a:endParaRPr lang="nl-NL" sz="4000" b="1" dirty="0" smtClean="0"/>
          </a:p>
          <a:p>
            <a:endParaRPr lang="nl-NL" sz="4000" b="1" dirty="0" smtClean="0"/>
          </a:p>
          <a:p>
            <a:endParaRPr lang="nl-NL" dirty="0"/>
          </a:p>
        </p:txBody>
      </p:sp>
    </p:spTree>
    <p:extLst>
      <p:ext uri="{BB962C8B-B14F-4D97-AF65-F5344CB8AC3E}">
        <p14:creationId xmlns:p14="http://schemas.microsoft.com/office/powerpoint/2010/main" val="3134990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1317" y="596021"/>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Introductie</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1232899" y="1457461"/>
            <a:ext cx="6563558" cy="3970318"/>
          </a:xfrm>
          <a:prstGeom prst="rect">
            <a:avLst/>
          </a:prstGeom>
          <a:noFill/>
        </p:spPr>
        <p:txBody>
          <a:bodyPr wrap="square" rtlCol="0">
            <a:spAutoFit/>
          </a:bodyPr>
          <a:lstStyle/>
          <a:p>
            <a:pPr marL="285750" indent="-285750">
              <a:buFontTx/>
              <a:buChar char="-"/>
            </a:pPr>
            <a:r>
              <a:rPr lang="nl-NL" dirty="0" smtClean="0"/>
              <a:t>Een nieuwe teelt begint met nieuwe, jonge planten</a:t>
            </a:r>
          </a:p>
          <a:p>
            <a:pPr marL="285750" indent="-285750">
              <a:buFontTx/>
              <a:buChar char="-"/>
            </a:pPr>
            <a:r>
              <a:rPr lang="nl-NL" dirty="0" smtClean="0"/>
              <a:t>Erg belangrijk is dat de tuinder er op kan vertrouwen dat hij gezond uitgangsmateriaal heeft. </a:t>
            </a:r>
          </a:p>
          <a:p>
            <a:pPr marL="285750" indent="-285750">
              <a:buFontTx/>
              <a:buChar char="-"/>
            </a:pPr>
            <a:r>
              <a:rPr lang="nl-NL" dirty="0" smtClean="0"/>
              <a:t>Daarnaast wilt de tuinder ook precies weten </a:t>
            </a:r>
            <a:r>
              <a:rPr lang="nl-NL" dirty="0" err="1" smtClean="0"/>
              <a:t>dt</a:t>
            </a:r>
            <a:r>
              <a:rPr lang="nl-NL" dirty="0" smtClean="0"/>
              <a:t> het uitgangsmateriaal dat hij heeft gekocht precies aan zijn verwachtingen voldoet. Hij heeft niet voor iets juist dat ras gekozen. De tuinder heeft het gewas gekozen op basis van zijn ervaringen en de prestaties van dat gewas.</a:t>
            </a:r>
          </a:p>
          <a:p>
            <a:pPr marL="285750" indent="-285750">
              <a:buFontTx/>
              <a:buChar char="-"/>
            </a:pPr>
            <a:r>
              <a:rPr lang="nl-NL" dirty="0" smtClean="0"/>
              <a:t>Belangrijke aspecten zijn: o.a. opbrengstverwachtingen, weerbaarheid tegen ziekte</a:t>
            </a:r>
          </a:p>
          <a:p>
            <a:pPr marL="285750" indent="-285750">
              <a:buFontTx/>
              <a:buChar char="-"/>
            </a:pPr>
            <a:endParaRPr lang="nl-NL" dirty="0" smtClean="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441297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Aftrap</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353620" y="1191819"/>
            <a:ext cx="8623112" cy="2031325"/>
          </a:xfrm>
          <a:prstGeom prst="rect">
            <a:avLst/>
          </a:prstGeom>
          <a:noFill/>
        </p:spPr>
        <p:txBody>
          <a:bodyPr wrap="square" rtlCol="0">
            <a:spAutoFit/>
          </a:bodyPr>
          <a:lstStyle/>
          <a:p>
            <a:r>
              <a:rPr lang="nl-NL" dirty="0"/>
              <a:t>Een teelt moet ergens mee beginnen. Soms kies je voor zaad, dan weer voor stek. De</a:t>
            </a:r>
          </a:p>
          <a:p>
            <a:r>
              <a:rPr lang="nl-NL" dirty="0"/>
              <a:t>kwaliteit van het uitgangsmateriaal is echter van groot belang. Het heeft namelijk een</a:t>
            </a:r>
          </a:p>
          <a:p>
            <a:r>
              <a:rPr lang="nl-NL" dirty="0"/>
              <a:t>flinke invloed op het eindresultaat. In de glasgroenteteelt is zaad veelal het startpunt.</a:t>
            </a:r>
          </a:p>
          <a:p>
            <a:r>
              <a:rPr lang="nl-NL" dirty="0"/>
              <a:t>In de snijbloemen-, potplanten- en boomteelt is stek vaak het begin. In dit hoofdstuk</a:t>
            </a:r>
          </a:p>
          <a:p>
            <a:r>
              <a:rPr lang="nl-NL" dirty="0"/>
              <a:t>zullen we verschillende vormen van uitgangsmateriaal de revue laten passeren.</a:t>
            </a:r>
            <a:r>
              <a:rPr lang="nl-NL" dirty="0"/>
              <a:t> </a:t>
            </a:r>
            <a:endParaRPr lang="nl-NL" dirty="0" smtClean="0"/>
          </a:p>
          <a:p>
            <a:r>
              <a:rPr lang="nl-NL" dirty="0" smtClean="0"/>
              <a:t>In </a:t>
            </a:r>
            <a:r>
              <a:rPr lang="nl-NL" dirty="0"/>
              <a:t>deze opdracht gaan wij daar dieper op in.</a:t>
            </a:r>
          </a:p>
          <a:p>
            <a:pPr marL="285750" lvl="0" indent="-285750" defTabSz="914400"/>
            <a:endParaRPr lang="nl-NL" dirty="0"/>
          </a:p>
        </p:txBody>
      </p:sp>
    </p:spTree>
    <p:extLst>
      <p:ext uri="{BB962C8B-B14F-4D97-AF65-F5344CB8AC3E}">
        <p14:creationId xmlns:p14="http://schemas.microsoft.com/office/powerpoint/2010/main" val="430802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eneWelle_basis_powerpoint" id="{D03FB467-A1D0-4300-BBE8-0A124230A772}" vid="{E71E72C1-E154-464B-BAF9-E4AD3A855E8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46ADCC2F05644B7D02251D0B05DD8" ma:contentTypeVersion="0" ma:contentTypeDescription="Een nieuw document maken." ma:contentTypeScope="" ma:versionID="48545e5bcbcfc831ec57747446726b77">
  <xsd:schema xmlns:xsd="http://www.w3.org/2001/XMLSchema" xmlns:xs="http://www.w3.org/2001/XMLSchema" xmlns:p="http://schemas.microsoft.com/office/2006/metadata/properties" targetNamespace="http://schemas.microsoft.com/office/2006/metadata/properties" ma:root="true" ma:fieldsID="da6cb616ae9e357dc57dbe7ea9ea085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A6386E-AE15-41A3-890A-93585505B329}">
  <ds:schemaRef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s>
</ds:datastoreItem>
</file>

<file path=customXml/itemProps2.xml><?xml version="1.0" encoding="utf-8"?>
<ds:datastoreItem xmlns:ds="http://schemas.openxmlformats.org/officeDocument/2006/customXml" ds:itemID="{12F0FFB7-4E32-4EFA-A556-ECEA8316D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195E094-9BF4-4978-A1EE-BD38981FCA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GroeneWelle dynamisch netwerk 2 juni</Template>
  <TotalTime>793</TotalTime>
  <Words>326</Words>
  <Application>Microsoft Macintosh PowerPoint</Application>
  <PresentationFormat>Diavoorstelling (4:3)</PresentationFormat>
  <Paragraphs>64</Paragraphs>
  <Slides>12</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Calibri</vt:lpstr>
      <vt:lpstr>Tahoma</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laptop</dc:creator>
  <cp:lastModifiedBy>Microsoft Office-gebruiker</cp:lastModifiedBy>
  <cp:revision>123</cp:revision>
  <dcterms:created xsi:type="dcterms:W3CDTF">2016-05-29T10:04:13Z</dcterms:created>
  <dcterms:modified xsi:type="dcterms:W3CDTF">2017-12-13T13:33:24Z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0x01010020C46ADCC2F05644B7D02251D0B05DD8</vt:lpwstr>
  </property>
  <property fmtid="{D5CDD505-2E9C-101B-9397-08002B2CF9AE}" pid="3" name="IsMyDocuments">
    <vt:bool>true</vt:bool>
  </property>
</Properties>
</file>